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67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D9EF1-18DE-40D0-A464-61A7B210147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C5CE01-2B0D-4C53-BCBF-3B9E6D361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9A092-33CC-40FF-874B-172456D677E6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811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B2EF7-60CC-495C-9BF6-12D782D87DEE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094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A5342-69DA-42C8-9442-CDDA5B9E38D0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3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4E30D-B04E-46DC-BAE0-ABC5CBEAACCB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862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3FB1F89-98FC-4339-B5F3-ABD1DBA967F6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265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22972-B7B0-478F-93C9-8B62CA58421E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524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A3F80-47C0-485D-B97B-F7FEA58ABFE4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052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67A296F-9E62-46FF-BC7F-61C7FBEB1084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083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E36F-5EA8-4B9F-8CD6-970A7DCA126F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333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58192-6519-4B75-8A19-D432CF34BAB3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8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D33B-B09B-42C9-AA45-5D182CDEE099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566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FEE61DC-9823-4B5C-9460-6D9884BA80DF}" type="datetime1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63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Психологические теории ХХ века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/>
              <a:t>Лектор: канд. </a:t>
            </a:r>
            <a:r>
              <a:rPr lang="ru-RU" b="1" dirty="0" err="1"/>
              <a:t>социол</a:t>
            </a:r>
            <a:r>
              <a:rPr lang="ru-RU" b="1" dirty="0"/>
              <a:t>. наук, доцент Л.К. </a:t>
            </a:r>
            <a:r>
              <a:rPr lang="ru-RU" b="1"/>
              <a:t>Качалов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Структура личности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sz="2800" dirty="0"/>
              <a:t>К.Юнг выделял следующие элементы: 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Персона  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Эго 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Тень 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err="1"/>
              <a:t>Анима</a:t>
            </a:r>
            <a:r>
              <a:rPr lang="ru-RU" sz="2800" dirty="0"/>
              <a:t> и </a:t>
            </a:r>
            <a:r>
              <a:rPr lang="ru-RU" sz="2800" dirty="0" err="1"/>
              <a:t>Анимус</a:t>
            </a:r>
            <a:endParaRPr lang="ru-RU" sz="2800" dirty="0"/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Коллективное  бессознательное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Эрих </a:t>
            </a:r>
            <a:r>
              <a:rPr lang="ru-RU" dirty="0" err="1"/>
              <a:t>Фромм</a:t>
            </a:r>
            <a:r>
              <a:rPr lang="ru-RU" dirty="0"/>
              <a:t> (</a:t>
            </a:r>
            <a:r>
              <a:rPr lang="ru-RU" dirty="0" err="1"/>
              <a:t>Fromm</a:t>
            </a:r>
            <a:r>
              <a:rPr lang="ru-RU" dirty="0"/>
              <a:t>, 1900-1980)</a:t>
            </a:r>
          </a:p>
        </p:txBody>
      </p:sp>
      <p:pic>
        <p:nvPicPr>
          <p:cNvPr id="3074" name="Picture 2" descr="C:\Documents and Settings\Leonid\Мои документы\Downloads\Erich_Fromm_1974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1885605"/>
            <a:ext cx="4574881" cy="3699192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72132" y="3000372"/>
            <a:ext cx="306071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Гуманистический  </a:t>
            </a:r>
          </a:p>
          <a:p>
            <a:r>
              <a:rPr lang="ru-RU" sz="2800" b="1" dirty="0"/>
              <a:t>психоанализ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Гуманистический  психоанализ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В  личности нет ничего прирожденного</a:t>
            </a:r>
          </a:p>
          <a:p>
            <a:r>
              <a:rPr lang="ru-RU" sz="2400" dirty="0"/>
              <a:t>Двойственность  человеческого существования: «экзистенциальное» и «историческое»</a:t>
            </a:r>
          </a:p>
          <a:p>
            <a:r>
              <a:rPr lang="ru-RU" sz="2400" dirty="0"/>
              <a:t> Гуманистическая  концепция личности</a:t>
            </a:r>
          </a:p>
          <a:p>
            <a:r>
              <a:rPr lang="ru-RU" sz="2400" dirty="0"/>
              <a:t>Люди нуждаются в том, чтобы обладать властью над своей жизнью и иметь право выбора</a:t>
            </a:r>
          </a:p>
          <a:p>
            <a:r>
              <a:rPr lang="ru-RU" sz="2400" dirty="0"/>
              <a:t>Необходимо  чувствовать себя объединенными и связанными с другими </a:t>
            </a:r>
          </a:p>
          <a:p>
            <a:r>
              <a:rPr lang="ru-RU" sz="2400" dirty="0"/>
              <a:t>Пути преодоления чувства одиночества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Пять  основных экзистенциальных потребностей человека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3200" dirty="0"/>
              <a:t>1. </a:t>
            </a:r>
            <a:r>
              <a:rPr lang="ru-RU" sz="3200" i="1" dirty="0"/>
              <a:t>Потребность в установлении связей</a:t>
            </a:r>
          </a:p>
          <a:p>
            <a:pPr>
              <a:buNone/>
            </a:pPr>
            <a:r>
              <a:rPr lang="ru-RU" sz="3200" dirty="0"/>
              <a:t>2. </a:t>
            </a:r>
            <a:r>
              <a:rPr lang="ru-RU" sz="3200" i="1" dirty="0"/>
              <a:t>Потребность в преодолении</a:t>
            </a:r>
          </a:p>
          <a:p>
            <a:pPr>
              <a:buNone/>
            </a:pPr>
            <a:r>
              <a:rPr lang="ru-RU" sz="3200" dirty="0"/>
              <a:t>3. </a:t>
            </a:r>
            <a:r>
              <a:rPr lang="ru-RU" sz="3200" i="1" dirty="0"/>
              <a:t>Потребность в корнях</a:t>
            </a:r>
          </a:p>
          <a:p>
            <a:pPr>
              <a:buNone/>
            </a:pPr>
            <a:r>
              <a:rPr lang="ru-RU" sz="3200" dirty="0"/>
              <a:t>4. </a:t>
            </a:r>
            <a:r>
              <a:rPr lang="ru-RU" sz="3200" i="1" dirty="0"/>
              <a:t>Потребность в идентичности</a:t>
            </a:r>
          </a:p>
          <a:p>
            <a:pPr>
              <a:buNone/>
            </a:pPr>
            <a:r>
              <a:rPr lang="ru-RU" sz="3200" dirty="0"/>
              <a:t>5. </a:t>
            </a:r>
            <a:r>
              <a:rPr lang="ru-RU" sz="3200" i="1" dirty="0"/>
              <a:t>Потребность в системе взглядов и преданности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Социальные</a:t>
            </a:r>
            <a:br>
              <a:rPr lang="ru-RU" b="1" dirty="0"/>
            </a:br>
            <a:r>
              <a:rPr lang="ru-RU" b="1" dirty="0"/>
              <a:t> типы характера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1</a:t>
            </a:r>
            <a:r>
              <a:rPr lang="ru-RU" sz="3200" dirty="0"/>
              <a:t>. </a:t>
            </a:r>
            <a:r>
              <a:rPr lang="ru-RU" sz="3200" i="1" dirty="0"/>
              <a:t>Рецептивные типы</a:t>
            </a:r>
          </a:p>
          <a:p>
            <a:pPr>
              <a:buNone/>
            </a:pPr>
            <a:r>
              <a:rPr lang="ru-RU" sz="3200" i="1" dirty="0"/>
              <a:t> </a:t>
            </a:r>
            <a:r>
              <a:rPr lang="ru-RU" sz="3200" dirty="0"/>
              <a:t>2. </a:t>
            </a:r>
            <a:r>
              <a:rPr lang="ru-RU" sz="3200" i="1" dirty="0"/>
              <a:t>Эксплуатирующие типы </a:t>
            </a:r>
          </a:p>
          <a:p>
            <a:pPr>
              <a:buNone/>
            </a:pPr>
            <a:r>
              <a:rPr lang="ru-RU" sz="3200" dirty="0"/>
              <a:t>3. </a:t>
            </a:r>
            <a:r>
              <a:rPr lang="ru-RU" sz="3200" i="1" dirty="0"/>
              <a:t>Накапливающие типы </a:t>
            </a:r>
          </a:p>
          <a:p>
            <a:pPr>
              <a:buNone/>
            </a:pPr>
            <a:r>
              <a:rPr lang="ru-RU" sz="3200" dirty="0"/>
              <a:t>4. </a:t>
            </a:r>
            <a:r>
              <a:rPr lang="ru-RU" sz="3200" i="1" dirty="0"/>
              <a:t>Рыночный тип </a:t>
            </a:r>
          </a:p>
          <a:p>
            <a:pPr>
              <a:buNone/>
            </a:pPr>
            <a:r>
              <a:rPr lang="ru-RU" sz="3200" i="1" dirty="0"/>
              <a:t>5.Продуктивный  характер 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07216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/>
              <a:t>2. Когнитивная психология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85800" y="1340768"/>
            <a:ext cx="7918648" cy="529714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/>
              <a:t>Возникла в конце 50-х — начале 60-х годов XX века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/>
              <a:t>Основные представители: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Джордж Миллер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Джером </a:t>
            </a:r>
            <a:r>
              <a:rPr lang="ru-RU" sz="2400" dirty="0" err="1"/>
              <a:t>Брунер</a:t>
            </a: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dirty="0" err="1"/>
              <a:t>Ульрик</a:t>
            </a:r>
            <a:r>
              <a:rPr lang="ru-RU" sz="2400" dirty="0"/>
              <a:t> </a:t>
            </a:r>
            <a:r>
              <a:rPr lang="ru-RU" sz="2400" dirty="0" err="1"/>
              <a:t>Найссер</a:t>
            </a:r>
            <a:r>
              <a:rPr lang="ru-RU" sz="2400" dirty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Джордж </a:t>
            </a:r>
            <a:r>
              <a:rPr lang="ru-RU" sz="2400" dirty="0" err="1"/>
              <a:t>Келли</a:t>
            </a:r>
            <a:r>
              <a:rPr lang="ru-RU" sz="2400" dirty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Герберт </a:t>
            </a:r>
            <a:r>
              <a:rPr lang="ru-RU" sz="2400" dirty="0" err="1"/>
              <a:t>Саймон</a:t>
            </a:r>
            <a:r>
              <a:rPr lang="ru-RU" sz="2400" dirty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Аллен </a:t>
            </a:r>
            <a:r>
              <a:rPr lang="ru-RU" sz="2400" dirty="0" err="1"/>
              <a:t>Ньюэлл</a:t>
            </a: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dirty="0" err="1"/>
              <a:t>Ноам</a:t>
            </a:r>
            <a:r>
              <a:rPr lang="ru-RU" sz="2400" dirty="0"/>
              <a:t> </a:t>
            </a:r>
            <a:r>
              <a:rPr lang="ru-RU" sz="2400" dirty="0" err="1"/>
              <a:t>Хомски</a:t>
            </a: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dirty="0"/>
              <a:t>Дэвид Грин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Джон </a:t>
            </a:r>
            <a:r>
              <a:rPr lang="ru-RU" sz="2400" dirty="0" err="1"/>
              <a:t>Свитс</a:t>
            </a:r>
            <a:endParaRPr lang="ru-RU" sz="2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2. Когнитивная психология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400" dirty="0"/>
              <a:t>Осознанию предмета и метода когнитивной психология в исследованиях </a:t>
            </a:r>
            <a:r>
              <a:rPr lang="ru-RU" sz="2400" dirty="0" err="1"/>
              <a:t>Найссера</a:t>
            </a:r>
            <a:r>
              <a:rPr lang="ru-RU" sz="2400" dirty="0"/>
              <a:t> («Когнитивная психология» .1967)</a:t>
            </a:r>
          </a:p>
          <a:p>
            <a:r>
              <a:rPr lang="ru-RU" sz="2400" dirty="0"/>
              <a:t>Решающая роль познавательного компонента в структуре психики и деятельности людей</a:t>
            </a:r>
          </a:p>
          <a:p>
            <a:r>
              <a:rPr lang="ru-RU" sz="2400" dirty="0"/>
              <a:t>Сенсорные  данные подвергаются различным видам трансформации для удобства их накопления, воспроизведения и дальнейшего использования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Жан Пиаже (1896-1980)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Развитие интеллекта как форма адаптации к среде путем уравновешивания ассимиляции и аккомодации, усвоения информации и совершенствования схем, способов ее переработки</a:t>
            </a:r>
          </a:p>
          <a:p>
            <a:r>
              <a:rPr lang="ru-RU" sz="2400" dirty="0"/>
              <a:t>Стадии развития интеллекта у детей:</a:t>
            </a:r>
          </a:p>
          <a:p>
            <a:pPr marL="514350" indent="-514350">
              <a:buAutoNum type="arabicParenR"/>
            </a:pPr>
            <a:r>
              <a:rPr lang="ru-RU" sz="2400" dirty="0"/>
              <a:t>Сенсомоторный интеллект (от 0 до 2 лет) </a:t>
            </a:r>
          </a:p>
          <a:p>
            <a:pPr marL="514350" indent="-514350">
              <a:buAutoNum type="arabicParenR"/>
            </a:pPr>
            <a:r>
              <a:rPr lang="ru-RU" sz="2400" dirty="0" err="1"/>
              <a:t>Дооперациональная</a:t>
            </a:r>
            <a:r>
              <a:rPr lang="ru-RU" sz="2400" dirty="0"/>
              <a:t> стадия (2-7 лет)</a:t>
            </a:r>
          </a:p>
          <a:p>
            <a:pPr marL="514350" indent="-514350">
              <a:buAutoNum type="arabicParenR"/>
            </a:pPr>
            <a:r>
              <a:rPr lang="ru-RU" sz="2400" dirty="0"/>
              <a:t>Стадия конкретных операций (7-11 лет)</a:t>
            </a:r>
          </a:p>
          <a:p>
            <a:pPr marL="514350" indent="-514350">
              <a:buAutoNum type="arabicParenR"/>
            </a:pPr>
            <a:r>
              <a:rPr lang="ru-RU" sz="2400" dirty="0"/>
              <a:t>Стадия формальных операций (от 12 лет)</a:t>
            </a:r>
          </a:p>
          <a:p>
            <a:pPr marL="514350" indent="-514350">
              <a:buAutoNum type="arabicParenR"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/>
              <a:t>Теория структурного баланса Фрица </a:t>
            </a:r>
            <a:r>
              <a:rPr lang="ru-RU" i="1" dirty="0" err="1"/>
              <a:t>Хайдера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400" dirty="0"/>
              <a:t>Люди  склонны развивать упорядоченный и связный взгляд на мир</a:t>
            </a:r>
          </a:p>
          <a:p>
            <a:r>
              <a:rPr lang="ru-RU" sz="2400" dirty="0"/>
              <a:t>Дисбаланс вызывает напряжение и силы, которые ведут к восстановлению баланса</a:t>
            </a:r>
          </a:p>
          <a:p>
            <a:r>
              <a:rPr lang="ru-RU" sz="2400" dirty="0"/>
              <a:t>Основная схема теории </a:t>
            </a:r>
            <a:r>
              <a:rPr lang="ru-RU" sz="2400" dirty="0" err="1"/>
              <a:t>Хайдера</a:t>
            </a:r>
            <a:r>
              <a:rPr lang="ru-RU" sz="2400" dirty="0"/>
              <a:t>: Р – О – Х</a:t>
            </a:r>
          </a:p>
          <a:p>
            <a:r>
              <a:rPr lang="ru-RU" sz="2400" dirty="0"/>
              <a:t>Р – воспринимающий субъект</a:t>
            </a:r>
          </a:p>
          <a:p>
            <a:r>
              <a:rPr lang="ru-RU" sz="2400" dirty="0"/>
              <a:t> О – другой (воспринимающий субъект) </a:t>
            </a:r>
          </a:p>
          <a:p>
            <a:r>
              <a:rPr lang="ru-RU" sz="2400" dirty="0"/>
              <a:t>Х – объект, воспринимаемый и Р и О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Теория коммуникативных актов </a:t>
            </a:r>
            <a:br>
              <a:rPr lang="ru-RU" i="1" dirty="0"/>
            </a:br>
            <a:r>
              <a:rPr lang="ru-RU" i="1" dirty="0"/>
              <a:t>Теодора </a:t>
            </a:r>
            <a:r>
              <a:rPr lang="ru-RU" i="1" dirty="0" err="1"/>
              <a:t>Ньюкома</a:t>
            </a:r>
            <a:r>
              <a:rPr lang="ru-RU" i="1" dirty="0"/>
              <a:t>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400" dirty="0"/>
              <a:t>Тенденция  к балансу характеризует </a:t>
            </a:r>
            <a:r>
              <a:rPr lang="ru-RU" sz="2400" dirty="0" err="1"/>
              <a:t>интраперсональную</a:t>
            </a:r>
            <a:r>
              <a:rPr lang="ru-RU" sz="2400" dirty="0"/>
              <a:t> и </a:t>
            </a:r>
            <a:r>
              <a:rPr lang="ru-RU" sz="2400" dirty="0" err="1"/>
              <a:t>интерперсональную</a:t>
            </a:r>
            <a:r>
              <a:rPr lang="ru-RU" sz="2400" dirty="0"/>
              <a:t> системы отношений</a:t>
            </a:r>
          </a:p>
          <a:p>
            <a:r>
              <a:rPr lang="ru-RU" sz="2400" dirty="0"/>
              <a:t>Два  человека позитивно воспринимают друг друга, и строят какие либо отношения к третьему (лицу или объекту), у них возникает тенденция развивать сходные ориентации относительно этого третьего</a:t>
            </a:r>
          </a:p>
          <a:p>
            <a:r>
              <a:rPr lang="ru-RU" sz="2400" dirty="0"/>
              <a:t>Консонантное (сбалансированное, непротиворечивое) состояние системы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 лекции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ru-RU" dirty="0"/>
          </a:p>
          <a:p>
            <a:pPr lvl="0">
              <a:buNone/>
            </a:pPr>
            <a:r>
              <a:rPr lang="ru-RU" dirty="0"/>
              <a:t>1. </a:t>
            </a:r>
            <a:r>
              <a:rPr lang="ru-RU" sz="3200" dirty="0"/>
              <a:t>Неофрейдизм</a:t>
            </a:r>
          </a:p>
          <a:p>
            <a:pPr lvl="0">
              <a:buNone/>
            </a:pPr>
            <a:r>
              <a:rPr lang="ru-RU" sz="3200" dirty="0"/>
              <a:t>2. Когнитивная психология</a:t>
            </a:r>
          </a:p>
          <a:p>
            <a:pPr lvl="0">
              <a:buNone/>
            </a:pPr>
            <a:r>
              <a:rPr lang="ru-RU" sz="3200" dirty="0"/>
              <a:t>3.Гуманистическая психология</a:t>
            </a:r>
          </a:p>
          <a:p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Теория когнитивного диссонанса Леона </a:t>
            </a:r>
            <a:r>
              <a:rPr lang="ru-RU" i="1" dirty="0" err="1"/>
              <a:t>Фестингера</a:t>
            </a:r>
            <a:r>
              <a:rPr lang="ru-RU" i="1" dirty="0"/>
              <a:t>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r>
              <a:rPr lang="ru-RU" sz="2400" dirty="0"/>
              <a:t>Люди  стремятся к некоторой внутренней согласованности как к желаемому внутреннему состоянию</a:t>
            </a:r>
          </a:p>
          <a:p>
            <a:r>
              <a:rPr lang="ru-RU" sz="2400" dirty="0"/>
              <a:t>Возникновение когнитивного диссонанса</a:t>
            </a:r>
          </a:p>
          <a:p>
            <a:r>
              <a:rPr lang="ru-RU" sz="2400" dirty="0"/>
              <a:t>Выход из состояния когнитивного диссонанса :через изменение поведенческих элементов когнитивной структуры, через изменение когнитивных элементов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направления исследований в когнитивной психологии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400" dirty="0"/>
              <a:t>а) изучение процессов перцепции, в том числе, социальной</a:t>
            </a:r>
          </a:p>
          <a:p>
            <a:pPr>
              <a:buNone/>
            </a:pPr>
            <a:r>
              <a:rPr lang="ru-RU" sz="2400" dirty="0"/>
              <a:t>б) изучение атрибутивных процессов</a:t>
            </a:r>
          </a:p>
          <a:p>
            <a:pPr>
              <a:buNone/>
            </a:pPr>
            <a:r>
              <a:rPr lang="ru-RU" sz="2400" dirty="0"/>
              <a:t>в) изучение процессов памяти</a:t>
            </a:r>
          </a:p>
          <a:p>
            <a:pPr>
              <a:buNone/>
            </a:pPr>
            <a:r>
              <a:rPr lang="ru-RU" sz="2400" dirty="0"/>
              <a:t>г) изучение построения когнитивной картины мира</a:t>
            </a:r>
          </a:p>
          <a:p>
            <a:pPr>
              <a:buNone/>
            </a:pPr>
            <a:r>
              <a:rPr lang="ru-RU" sz="2400" dirty="0" err="1"/>
              <a:t>д</a:t>
            </a:r>
            <a:r>
              <a:rPr lang="ru-RU" sz="2400" dirty="0"/>
              <a:t>) изучение бессознательного познания и восприятия</a:t>
            </a:r>
          </a:p>
          <a:p>
            <a:pPr>
              <a:buNone/>
            </a:pPr>
            <a:r>
              <a:rPr lang="ru-RU" sz="2400" dirty="0"/>
              <a:t>е) изучение познания у животных и т.д.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92814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3.Гуманистическая психология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85800" y="1412776"/>
            <a:ext cx="7772400" cy="475942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/>
              <a:t>Основные принципы гуманистической психологии </a:t>
            </a:r>
          </a:p>
          <a:p>
            <a:pPr marL="514350" indent="-514350">
              <a:buAutoNum type="arabicPeriod"/>
            </a:pPr>
            <a:r>
              <a:rPr lang="ru-RU" sz="2400" dirty="0"/>
              <a:t>Человек  всегда обладает свободой и необходимой для нее независимостью</a:t>
            </a:r>
          </a:p>
          <a:p>
            <a:pPr marL="514350" indent="-514350">
              <a:buAutoNum type="arabicPeriod"/>
            </a:pPr>
            <a:r>
              <a:rPr lang="ru-RU" sz="2400" dirty="0"/>
              <a:t>Самым важным источником информации является экзистенциальное состояние человека</a:t>
            </a:r>
          </a:p>
          <a:p>
            <a:pPr marL="514350" indent="-514350">
              <a:buAutoNum type="arabicPeriod"/>
            </a:pPr>
            <a:r>
              <a:rPr lang="ru-RU" sz="2400" dirty="0"/>
              <a:t>Природа человека не может быть определена полностью, она всегда стремится к беспрерывному развитию</a:t>
            </a:r>
          </a:p>
          <a:p>
            <a:pPr marL="514350" indent="-514350">
              <a:buAutoNum type="arabicPeriod"/>
            </a:pPr>
            <a:r>
              <a:rPr lang="ru-RU" sz="2400" dirty="0"/>
              <a:t>Человек един и целостен</a:t>
            </a:r>
          </a:p>
          <a:p>
            <a:pPr marL="514350" indent="-514350">
              <a:buAutoNum type="arabicPeriod"/>
            </a:pPr>
            <a:r>
              <a:rPr lang="ru-RU" sz="2400" dirty="0"/>
              <a:t>Сознание человека не может сводиться к его потребностям или защитам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3.Гуманистическая психология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400" dirty="0"/>
              <a:t>Ведущие  ученые направления К. </a:t>
            </a:r>
            <a:r>
              <a:rPr lang="ru-RU" sz="2400" dirty="0" err="1"/>
              <a:t>Роджерс</a:t>
            </a:r>
            <a:r>
              <a:rPr lang="ru-RU" sz="2400" dirty="0"/>
              <a:t>, А. </a:t>
            </a:r>
            <a:r>
              <a:rPr lang="ru-RU" sz="2400" dirty="0" err="1"/>
              <a:t>Маслоу</a:t>
            </a:r>
            <a:r>
              <a:rPr lang="ru-RU" sz="2400" dirty="0"/>
              <a:t>, Г. </a:t>
            </a:r>
            <a:r>
              <a:rPr lang="ru-RU" sz="2400" dirty="0" err="1"/>
              <a:t>Олпорт</a:t>
            </a:r>
            <a:r>
              <a:rPr lang="ru-RU" sz="2400" dirty="0"/>
              <a:t>, Г.А. </a:t>
            </a:r>
            <a:r>
              <a:rPr lang="ru-RU" sz="2400" dirty="0" err="1"/>
              <a:t>Мюррей</a:t>
            </a:r>
            <a:r>
              <a:rPr lang="ru-RU" sz="2400" dirty="0"/>
              <a:t>, Г. </a:t>
            </a:r>
            <a:r>
              <a:rPr lang="ru-RU" sz="2400" dirty="0" err="1"/>
              <a:t>Мерфи</a:t>
            </a:r>
            <a:r>
              <a:rPr lang="ru-RU" sz="2400" dirty="0"/>
              <a:t>, Р. </a:t>
            </a:r>
            <a:r>
              <a:rPr lang="ru-RU" sz="2400" dirty="0" err="1"/>
              <a:t>Мэй</a:t>
            </a:r>
            <a:endParaRPr lang="ru-RU" sz="2400" dirty="0"/>
          </a:p>
          <a:p>
            <a:r>
              <a:rPr lang="ru-RU" sz="2400" dirty="0"/>
              <a:t>В качестве предмета исследования основатели гуманистической психологии выделили понимание здоровой творческой личности </a:t>
            </a:r>
          </a:p>
          <a:p>
            <a:r>
              <a:rPr lang="ru-RU" sz="2400" dirty="0"/>
              <a:t>Идея  </a:t>
            </a:r>
            <a:r>
              <a:rPr lang="ru-RU" sz="2400" dirty="0" err="1"/>
              <a:t>нерасчлененнности</a:t>
            </a:r>
            <a:r>
              <a:rPr lang="ru-RU" sz="2400" dirty="0"/>
              <a:t> личности, ее Я, ее самости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3.Гуманистическая психология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400" dirty="0"/>
              <a:t>А. </a:t>
            </a:r>
            <a:r>
              <a:rPr lang="ru-RU" sz="2400" dirty="0" err="1"/>
              <a:t>Маслоу</a:t>
            </a:r>
            <a:r>
              <a:rPr lang="ru-RU" sz="2400" dirty="0"/>
              <a:t> – в  каждом человеке заложена в виде особого инстинкта потребность в </a:t>
            </a:r>
            <a:r>
              <a:rPr lang="ru-RU" sz="2400" dirty="0" err="1"/>
              <a:t>самоактуализации</a:t>
            </a:r>
            <a:endParaRPr lang="ru-RU" sz="2400" dirty="0"/>
          </a:p>
          <a:p>
            <a:r>
              <a:rPr lang="ru-RU" sz="2400" dirty="0"/>
              <a:t>Подавление этой витальной потребности ведет к неврозу</a:t>
            </a:r>
          </a:p>
          <a:p>
            <a:r>
              <a:rPr lang="ru-RU" sz="2400" b="1" dirty="0"/>
              <a:t>Признаки </a:t>
            </a:r>
            <a:r>
              <a:rPr lang="ru-RU" sz="2400" b="1" dirty="0" err="1"/>
              <a:t>самоактуализирующейся</a:t>
            </a:r>
            <a:r>
              <a:rPr lang="ru-RU" sz="2400" b="1" dirty="0"/>
              <a:t> личности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более эффективное восприятие реальности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принятие себя, других, природы как они есть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err="1"/>
              <a:t>cпонтанность</a:t>
            </a:r>
            <a:r>
              <a:rPr lang="ru-RU" sz="2400" dirty="0"/>
              <a:t>, простота, естественность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07216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3.Гуманистическая психология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85800" y="1484784"/>
            <a:ext cx="7772400" cy="4687416"/>
          </a:xfrm>
        </p:spPr>
        <p:txBody>
          <a:bodyPr>
            <a:noAutofit/>
          </a:bodyPr>
          <a:lstStyle/>
          <a:p>
            <a:r>
              <a:rPr lang="ru-RU" sz="2400" b="1" dirty="0"/>
              <a:t>Признаки </a:t>
            </a:r>
            <a:r>
              <a:rPr lang="ru-RU" sz="2400" b="1" dirty="0" err="1"/>
              <a:t>самоактуализирующейся</a:t>
            </a:r>
            <a:r>
              <a:rPr lang="ru-RU" sz="2400" b="1" dirty="0"/>
              <a:t> личности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err="1"/>
              <a:t>центрированность</a:t>
            </a:r>
            <a:r>
              <a:rPr lang="ru-RU" sz="2400" dirty="0"/>
              <a:t> на задаче, а не на себе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некоторая автономность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чувство нового, постоянная свежесть оценок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чувство сопричастности, </a:t>
            </a:r>
            <a:r>
              <a:rPr lang="ru-RU" sz="2400" dirty="0" err="1"/>
              <a:t>эмпатии</a:t>
            </a:r>
            <a:r>
              <a:rPr lang="ru-RU" sz="2400" dirty="0"/>
              <a:t>, единения с другими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более глубокие межличностные отношения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демократические структуры характера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различение средств и цели, добра и зла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философское, не врожденное чувство юмора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err="1"/>
              <a:t>самоактуализирующееся</a:t>
            </a:r>
            <a:r>
              <a:rPr lang="ru-RU" sz="2400" dirty="0"/>
              <a:t> творчество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3.Гуманистическая психология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400" dirty="0"/>
              <a:t>К. </a:t>
            </a:r>
            <a:r>
              <a:rPr lang="ru-RU" sz="2400" dirty="0" err="1"/>
              <a:t>Роджерс</a:t>
            </a:r>
            <a:r>
              <a:rPr lang="ru-RU" sz="2400" dirty="0"/>
              <a:t> (1902-1987) –терапия, центрированная на клиенте</a:t>
            </a:r>
          </a:p>
          <a:p>
            <a:r>
              <a:rPr lang="ru-RU" sz="2400" dirty="0"/>
              <a:t>«Феноменальное поле» человека – мир, создаваемый человеком</a:t>
            </a:r>
          </a:p>
          <a:p>
            <a:r>
              <a:rPr lang="ru-RU" sz="2400" dirty="0"/>
              <a:t>Конгруэнтность –степень тождественности феноменального поля действительности</a:t>
            </a:r>
          </a:p>
          <a:p>
            <a:r>
              <a:rPr lang="ru-RU" sz="2400" dirty="0"/>
              <a:t>К невротизации приводит уход от собственной индивидуальности</a:t>
            </a:r>
          </a:p>
          <a:p>
            <a:pPr>
              <a:buNone/>
            </a:pPr>
            <a:endParaRPr lang="ru-RU" sz="2400" dirty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3.Гуманистическая психология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  <a:p>
            <a:r>
              <a:rPr lang="ru-RU" sz="2400" dirty="0"/>
              <a:t>В. </a:t>
            </a:r>
            <a:r>
              <a:rPr lang="ru-RU" sz="2400" dirty="0" err="1"/>
              <a:t>Франкл</a:t>
            </a:r>
            <a:r>
              <a:rPr lang="ru-RU" sz="2400" dirty="0"/>
              <a:t> (1905-1997) –основоположник </a:t>
            </a:r>
            <a:r>
              <a:rPr lang="ru-RU" sz="2400" dirty="0" err="1"/>
              <a:t>логотерапии</a:t>
            </a:r>
            <a:endParaRPr lang="ru-RU" sz="2400" dirty="0"/>
          </a:p>
          <a:p>
            <a:r>
              <a:rPr lang="ru-RU" sz="2400" dirty="0"/>
              <a:t>Человек  обладает свободой по отношению к своим потребностям и способен "выйти за пределы самого себя" в поисках смысла</a:t>
            </a:r>
          </a:p>
          <a:p>
            <a:r>
              <a:rPr lang="ru-RU" sz="2400" dirty="0"/>
              <a:t>При утрате смысла возникают различные формы неврозов</a:t>
            </a:r>
          </a:p>
          <a:p>
            <a:r>
              <a:rPr lang="ru-RU" sz="2400" dirty="0"/>
              <a:t>Быть человеком – значит  быть направленным на нечто иное, чем он сам, быть открытым миру смыслов 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1. Неофрейдизм</a:t>
            </a:r>
            <a:endParaRPr lang="ru-RU" dirty="0"/>
          </a:p>
        </p:txBody>
      </p:sp>
      <p:pic>
        <p:nvPicPr>
          <p:cNvPr id="1026" name="Picture 2" descr="C:\Documents and Settings\Leonid\Мои документы\Downloads\03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4832" y="2082469"/>
            <a:ext cx="3761619" cy="4937125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1857364"/>
            <a:ext cx="36145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А. Адлер (1870 -1937)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57753" y="2924944"/>
            <a:ext cx="37573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Теория  индивидуальной</a:t>
            </a:r>
          </a:p>
          <a:p>
            <a:r>
              <a:rPr lang="ru-RU" sz="2800" b="1" dirty="0"/>
              <a:t> психологии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Теория  индивидуальной</a:t>
            </a:r>
            <a:br>
              <a:rPr lang="ru-RU" b="1" dirty="0"/>
            </a:br>
            <a:r>
              <a:rPr lang="ru-RU" b="1" dirty="0"/>
              <a:t> психологии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400" dirty="0"/>
              <a:t>Постулат о внутреннем стремлении человека к цели</a:t>
            </a:r>
          </a:p>
          <a:p>
            <a:r>
              <a:rPr lang="ru-RU" sz="2400" dirty="0"/>
              <a:t>Понятие  «чувство неполноценности»</a:t>
            </a:r>
          </a:p>
          <a:p>
            <a:r>
              <a:rPr lang="ru-RU" sz="2400" dirty="0"/>
              <a:t>Базовые механизмы защиты: компенсация и </a:t>
            </a:r>
            <a:r>
              <a:rPr lang="ru-RU" sz="2400" dirty="0" err="1"/>
              <a:t>гиперкомпенсация</a:t>
            </a:r>
            <a:endParaRPr lang="ru-RU" sz="2400" dirty="0"/>
          </a:p>
          <a:p>
            <a:r>
              <a:rPr lang="ru-RU" sz="2400" dirty="0"/>
              <a:t>Средства избавления от «чувства неполноценности»: бегство в болезнь, погоня за фикциями, стремление к превосходству, чувство общности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Теория  индивидуальной</a:t>
            </a:r>
            <a:br>
              <a:rPr lang="ru-RU" b="1" dirty="0"/>
            </a:br>
            <a:r>
              <a:rPr lang="ru-RU" b="1" dirty="0"/>
              <a:t> психологии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Врожденное чувство общности</a:t>
            </a:r>
          </a:p>
          <a:p>
            <a:r>
              <a:rPr lang="ru-RU" sz="2400" dirty="0"/>
              <a:t>Человек не способен без ущерба для себя жить обособленно от других людей</a:t>
            </a:r>
          </a:p>
          <a:p>
            <a:r>
              <a:rPr lang="ru-RU" sz="2400" dirty="0"/>
              <a:t>Чувство  общности выступает антитезой стремления к власти</a:t>
            </a:r>
          </a:p>
          <a:p>
            <a:r>
              <a:rPr lang="ru-RU" sz="2400" dirty="0"/>
              <a:t>Чувство  общности является мерой душевного здоровья и социальной адаптации личности</a:t>
            </a:r>
          </a:p>
          <a:p>
            <a:r>
              <a:rPr lang="ru-RU" sz="2400" dirty="0"/>
              <a:t>Из чувства общности проистекает любовь и симпатия между людьми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Карл Густав Юнг (1875-1961)</a:t>
            </a:r>
          </a:p>
        </p:txBody>
      </p:sp>
      <p:pic>
        <p:nvPicPr>
          <p:cNvPr id="2050" name="Picture 2" descr="C:\Documents and Settings\Leonid\Мои документы\Downloads\CGJun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65359" y="1942082"/>
            <a:ext cx="3042545" cy="4563818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71935" y="1857364"/>
            <a:ext cx="45325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Теория аналитической психологии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Основные положения теории Юнга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800" dirty="0"/>
              <a:t>Три  уровня психики: сознание, личное бессознательное, коллективное бессознательное</a:t>
            </a:r>
          </a:p>
          <a:p>
            <a:r>
              <a:rPr lang="ru-RU" sz="2800" dirty="0"/>
              <a:t>Понятие  «</a:t>
            </a:r>
            <a:r>
              <a:rPr lang="en-US" sz="2800" dirty="0"/>
              <a:t>self</a:t>
            </a:r>
            <a:r>
              <a:rPr lang="ru-RU" sz="2800" dirty="0"/>
              <a:t>» – «Я»</a:t>
            </a:r>
          </a:p>
          <a:p>
            <a:r>
              <a:rPr lang="ru-RU" sz="2800" dirty="0"/>
              <a:t>Создал  свою типологию личности</a:t>
            </a:r>
          </a:p>
          <a:p>
            <a:r>
              <a:rPr lang="ru-RU" sz="2800" dirty="0"/>
              <a:t>Структура личности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414592" cy="128818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Понятие об интроверсии и экстраверсии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85800" y="1916832"/>
            <a:ext cx="7772400" cy="4255368"/>
          </a:xfrm>
        </p:spPr>
        <p:txBody>
          <a:bodyPr>
            <a:noAutofit/>
          </a:bodyPr>
          <a:lstStyle/>
          <a:p>
            <a:r>
              <a:rPr lang="ru-RU" sz="2400" dirty="0"/>
              <a:t>Каждый  индивидуум может быть обращен преимущественно к своему внутреннему «Я» или к внешнему миру</a:t>
            </a:r>
          </a:p>
          <a:p>
            <a:r>
              <a:rPr lang="ru-RU" sz="2400" dirty="0"/>
              <a:t>Первый тип людей он назвал интровертами, второй экстравертами</a:t>
            </a:r>
          </a:p>
          <a:p>
            <a:r>
              <a:rPr lang="ru-RU" sz="2400" dirty="0"/>
              <a:t>Психические функции (мышление, чувствование, ощущение, интуиция)</a:t>
            </a:r>
          </a:p>
          <a:p>
            <a:r>
              <a:rPr lang="ru-RU" sz="2400" dirty="0"/>
              <a:t>Мыслительный  тип</a:t>
            </a:r>
          </a:p>
          <a:p>
            <a:r>
              <a:rPr lang="ru-RU" sz="2400" dirty="0"/>
              <a:t>Чувственный тип</a:t>
            </a:r>
          </a:p>
          <a:p>
            <a:r>
              <a:rPr lang="ru-RU" sz="2400" dirty="0"/>
              <a:t>Сенсорный (ощущающий) тип</a:t>
            </a:r>
          </a:p>
          <a:p>
            <a:r>
              <a:rPr lang="ru-RU" sz="2400" dirty="0"/>
              <a:t>Интуитивный тип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Коллективное бессознательное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800" dirty="0"/>
              <a:t>Содержит  в себе опыт развития всего человечества</a:t>
            </a:r>
          </a:p>
          <a:p>
            <a:r>
              <a:rPr lang="ru-RU" sz="2800" dirty="0"/>
              <a:t>Основу коллективного бессознательного составляют архетипы</a:t>
            </a:r>
          </a:p>
          <a:p>
            <a:r>
              <a:rPr lang="ru-RU" sz="2800" dirty="0"/>
              <a:t>Архетип –форма без собственного содержания (отпечаток)</a:t>
            </a:r>
          </a:p>
          <a:p>
            <a:r>
              <a:rPr lang="ru-RU" sz="2800" dirty="0"/>
              <a:t>Архетипы проявляют себя в виде символов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313</TotalTime>
  <Words>1064</Words>
  <Application>Microsoft Office PowerPoint</Application>
  <PresentationFormat>Экран (4:3)</PresentationFormat>
  <Paragraphs>197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Arial</vt:lpstr>
      <vt:lpstr>Calibri</vt:lpstr>
      <vt:lpstr>Cambria</vt:lpstr>
      <vt:lpstr>Rockwell</vt:lpstr>
      <vt:lpstr>Rockwell Condensed</vt:lpstr>
      <vt:lpstr>Wingdings</vt:lpstr>
      <vt:lpstr>Дерево</vt:lpstr>
      <vt:lpstr>Психологические теории ХХ века</vt:lpstr>
      <vt:lpstr>План лекции</vt:lpstr>
      <vt:lpstr>1. Неофрейдизм</vt:lpstr>
      <vt:lpstr>Теория  индивидуальной  психологии</vt:lpstr>
      <vt:lpstr>Теория  индивидуальной  психологии</vt:lpstr>
      <vt:lpstr>Карл Густав Юнг (1875-1961)</vt:lpstr>
      <vt:lpstr>Основные положения теории Юнга</vt:lpstr>
      <vt:lpstr>Понятие об интроверсии и экстраверсии</vt:lpstr>
      <vt:lpstr>Коллективное бессознательное</vt:lpstr>
      <vt:lpstr>Структура личности</vt:lpstr>
      <vt:lpstr>Эрих Фромм (Fromm, 1900-1980)</vt:lpstr>
      <vt:lpstr>Гуманистический  психоанализ</vt:lpstr>
      <vt:lpstr>Пять  основных экзистенциальных потребностей человека</vt:lpstr>
      <vt:lpstr>Социальные  типы характера</vt:lpstr>
      <vt:lpstr>2. Когнитивная психология</vt:lpstr>
      <vt:lpstr>2. Когнитивная психология</vt:lpstr>
      <vt:lpstr>Жан Пиаже (1896-1980)</vt:lpstr>
      <vt:lpstr>Теория структурного баланса Фрица Хайдера</vt:lpstr>
      <vt:lpstr>Теория коммуникативных актов  Теодора Ньюкома </vt:lpstr>
      <vt:lpstr>Теория когнитивного диссонанса Леона Фестингера </vt:lpstr>
      <vt:lpstr>Основные направления исследований в когнитивной психологии</vt:lpstr>
      <vt:lpstr>3.Гуманистическая психология</vt:lpstr>
      <vt:lpstr>3.Гуманистическая психология</vt:lpstr>
      <vt:lpstr>3.Гуманистическая психология</vt:lpstr>
      <vt:lpstr>3.Гуманистическая психология</vt:lpstr>
      <vt:lpstr>3.Гуманистическая психология</vt:lpstr>
      <vt:lpstr>3.Гуманистическая психология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Психологические теории ХХ века</dc:title>
  <cp:lastModifiedBy>Леонид</cp:lastModifiedBy>
  <cp:revision>34</cp:revision>
  <dcterms:modified xsi:type="dcterms:W3CDTF">2020-08-26T12:47:11Z</dcterms:modified>
</cp:coreProperties>
</file>